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58" r:id="rId5"/>
    <p:sldId id="281" r:id="rId6"/>
    <p:sldId id="314" r:id="rId7"/>
    <p:sldId id="324" r:id="rId8"/>
    <p:sldId id="325" r:id="rId9"/>
    <p:sldId id="326" r:id="rId10"/>
    <p:sldId id="283" r:id="rId11"/>
    <p:sldId id="305" r:id="rId12"/>
    <p:sldId id="313" r:id="rId13"/>
    <p:sldId id="280" r:id="rId14"/>
    <p:sldId id="298" r:id="rId15"/>
    <p:sldId id="296" r:id="rId16"/>
    <p:sldId id="30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C50C"/>
    <a:srgbClr val="DBDBDB"/>
    <a:srgbClr val="6EDDD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073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4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2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2292424" y="3162382"/>
            <a:ext cx="1905000" cy="150283"/>
          </a:xfrm>
          <a:custGeom>
            <a:avLst/>
            <a:gdLst>
              <a:gd name="connsiteX0" fmla="*/ 124177 w 1682044"/>
              <a:gd name="connsiteY0" fmla="*/ 0 h 112889"/>
              <a:gd name="connsiteX1" fmla="*/ 1682044 w 1682044"/>
              <a:gd name="connsiteY1" fmla="*/ 0 h 112889"/>
              <a:gd name="connsiteX2" fmla="*/ 1569155 w 1682044"/>
              <a:gd name="connsiteY2" fmla="*/ 112889 h 112889"/>
              <a:gd name="connsiteX3" fmla="*/ 0 w 1682044"/>
              <a:gd name="connsiteY3" fmla="*/ 112889 h 112889"/>
              <a:gd name="connsiteX4" fmla="*/ 124177 w 1682044"/>
              <a:gd name="connsiteY4" fmla="*/ 0 h 11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4" h="112889">
                <a:moveTo>
                  <a:pt x="124177" y="0"/>
                </a:moveTo>
                <a:lnTo>
                  <a:pt x="1682044" y="0"/>
                </a:lnTo>
                <a:lnTo>
                  <a:pt x="1569155" y="112889"/>
                </a:lnTo>
                <a:lnTo>
                  <a:pt x="0" y="112889"/>
                </a:lnTo>
                <a:lnTo>
                  <a:pt x="124177" y="0"/>
                </a:lnTo>
                <a:close/>
              </a:path>
            </a:pathLst>
          </a:custGeom>
          <a:solidFill>
            <a:schemeClr val="accent3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>
          <a:xfrm>
            <a:off x="4197424" y="3162382"/>
            <a:ext cx="1905000" cy="150283"/>
          </a:xfrm>
          <a:custGeom>
            <a:avLst/>
            <a:gdLst>
              <a:gd name="connsiteX0" fmla="*/ 124177 w 1682044"/>
              <a:gd name="connsiteY0" fmla="*/ 0 h 112889"/>
              <a:gd name="connsiteX1" fmla="*/ 1682044 w 1682044"/>
              <a:gd name="connsiteY1" fmla="*/ 0 h 112889"/>
              <a:gd name="connsiteX2" fmla="*/ 1569155 w 1682044"/>
              <a:gd name="connsiteY2" fmla="*/ 112889 h 112889"/>
              <a:gd name="connsiteX3" fmla="*/ 0 w 1682044"/>
              <a:gd name="connsiteY3" fmla="*/ 112889 h 112889"/>
              <a:gd name="connsiteX4" fmla="*/ 124177 w 1682044"/>
              <a:gd name="connsiteY4" fmla="*/ 0 h 11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4" h="112889">
                <a:moveTo>
                  <a:pt x="124177" y="0"/>
                </a:moveTo>
                <a:lnTo>
                  <a:pt x="1682044" y="0"/>
                </a:lnTo>
                <a:lnTo>
                  <a:pt x="1569155" y="112889"/>
                </a:lnTo>
                <a:lnTo>
                  <a:pt x="0" y="112889"/>
                </a:lnTo>
                <a:lnTo>
                  <a:pt x="1241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>
          <a:xfrm>
            <a:off x="6102424" y="3162382"/>
            <a:ext cx="1905000" cy="150283"/>
          </a:xfrm>
          <a:custGeom>
            <a:avLst/>
            <a:gdLst>
              <a:gd name="connsiteX0" fmla="*/ 124177 w 1682044"/>
              <a:gd name="connsiteY0" fmla="*/ 0 h 112889"/>
              <a:gd name="connsiteX1" fmla="*/ 1682044 w 1682044"/>
              <a:gd name="connsiteY1" fmla="*/ 0 h 112889"/>
              <a:gd name="connsiteX2" fmla="*/ 1569155 w 1682044"/>
              <a:gd name="connsiteY2" fmla="*/ 112889 h 112889"/>
              <a:gd name="connsiteX3" fmla="*/ 0 w 1682044"/>
              <a:gd name="connsiteY3" fmla="*/ 112889 h 112889"/>
              <a:gd name="connsiteX4" fmla="*/ 124177 w 1682044"/>
              <a:gd name="connsiteY4" fmla="*/ 0 h 11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4" h="112889">
                <a:moveTo>
                  <a:pt x="124177" y="0"/>
                </a:moveTo>
                <a:lnTo>
                  <a:pt x="1682044" y="0"/>
                </a:lnTo>
                <a:lnTo>
                  <a:pt x="1569155" y="112889"/>
                </a:lnTo>
                <a:lnTo>
                  <a:pt x="0" y="112889"/>
                </a:lnTo>
                <a:lnTo>
                  <a:pt x="124177" y="0"/>
                </a:lnTo>
                <a:close/>
              </a:path>
            </a:pathLst>
          </a:custGeom>
          <a:solidFill>
            <a:schemeClr val="accent3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>
            <p:custDataLst>
              <p:tags r:id="rId5"/>
            </p:custDataLst>
          </p:nvPr>
        </p:nvSpPr>
        <p:spPr>
          <a:xfrm>
            <a:off x="8007424" y="3162382"/>
            <a:ext cx="1905000" cy="150283"/>
          </a:xfrm>
          <a:custGeom>
            <a:avLst/>
            <a:gdLst>
              <a:gd name="connsiteX0" fmla="*/ 124177 w 1682044"/>
              <a:gd name="connsiteY0" fmla="*/ 0 h 112889"/>
              <a:gd name="connsiteX1" fmla="*/ 1682044 w 1682044"/>
              <a:gd name="connsiteY1" fmla="*/ 0 h 112889"/>
              <a:gd name="connsiteX2" fmla="*/ 1569155 w 1682044"/>
              <a:gd name="connsiteY2" fmla="*/ 112889 h 112889"/>
              <a:gd name="connsiteX3" fmla="*/ 0 w 1682044"/>
              <a:gd name="connsiteY3" fmla="*/ 112889 h 112889"/>
              <a:gd name="connsiteX4" fmla="*/ 124177 w 1682044"/>
              <a:gd name="connsiteY4" fmla="*/ 0 h 11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4" h="112889">
                <a:moveTo>
                  <a:pt x="124177" y="0"/>
                </a:moveTo>
                <a:lnTo>
                  <a:pt x="1682044" y="0"/>
                </a:lnTo>
                <a:lnTo>
                  <a:pt x="1569155" y="112889"/>
                </a:lnTo>
                <a:lnTo>
                  <a:pt x="0" y="112889"/>
                </a:lnTo>
                <a:lnTo>
                  <a:pt x="124177" y="0"/>
                </a:lnTo>
                <a:close/>
              </a:path>
            </a:pathLst>
          </a:custGeom>
          <a:solidFill>
            <a:schemeClr val="accent3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095500" y="2137706"/>
            <a:ext cx="8001000" cy="978729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2095500" y="3358611"/>
            <a:ext cx="8001000" cy="53553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六边形 11"/>
          <p:cNvSpPr/>
          <p:nvPr>
            <p:custDataLst>
              <p:tags r:id="rId11"/>
            </p:custDataLst>
          </p:nvPr>
        </p:nvSpPr>
        <p:spPr>
          <a:xfrm rot="16200000">
            <a:off x="4439817" y="-1658073"/>
            <a:ext cx="3312367" cy="9310050"/>
          </a:xfrm>
          <a:prstGeom prst="hexagon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图片2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15884" y="1648884"/>
            <a:ext cx="3560233" cy="35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81417" y="2671068"/>
            <a:ext cx="3829165" cy="1515864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90000"/>
              </a:lnSpc>
              <a:buNone/>
              <a:defRPr kumimoji="0" lang="zh-CN" altLang="en-US" sz="66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2557098" y="2589208"/>
            <a:ext cx="2016224" cy="2016224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51617" y="2393951"/>
            <a:ext cx="2413000" cy="241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>
            <a:stCxn id="7" idx="3"/>
          </p:cNvCxnSpPr>
          <p:nvPr>
            <p:custDataLst>
              <p:tags r:id="rId5"/>
            </p:custDataLst>
          </p:nvPr>
        </p:nvCxnSpPr>
        <p:spPr>
          <a:xfrm flipV="1">
            <a:off x="4764618" y="3602567"/>
            <a:ext cx="61319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V="1">
            <a:off x="719667" y="3587751"/>
            <a:ext cx="14393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44533" y="2504018"/>
            <a:ext cx="1151467" cy="11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903383" y="2689653"/>
            <a:ext cx="5088467" cy="830997"/>
          </a:xfrm>
        </p:spPr>
        <p:txBody>
          <a:bodyPr lIns="90000" tIns="46800" rIns="90000" bIns="46800" anchor="ctr">
            <a:normAutofit/>
          </a:bodyPr>
          <a:lstStyle>
            <a:lvl1pPr>
              <a:defRPr sz="40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4957234" y="3761318"/>
            <a:ext cx="6034616" cy="759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lIns="90000" tIns="46800" rIns="90000" bIns="46800"/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lIns="90000" tIns="46800" rIns="90000" bIns="46800"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/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26064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7122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7122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416480" y="365125"/>
            <a:ext cx="93732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506272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85AEB984-434B-49A9-9FFE-2979A74BB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089606B6-46AB-4203-BCCD-42AF8C4E916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image" Target="../media/image18.jpeg"/><Relationship Id="rId2" Type="http://schemas.openxmlformats.org/officeDocument/2006/relationships/tags" Target="../tags/tag138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3.xml"/><Relationship Id="rId2" Type="http://schemas.openxmlformats.org/officeDocument/2006/relationships/image" Target="../media/image21.jpe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4.xml"/><Relationship Id="rId2" Type="http://schemas.openxmlformats.org/officeDocument/2006/relationships/image" Target="../media/image22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5.xml"/><Relationship Id="rId3" Type="http://schemas.openxmlformats.org/officeDocument/2006/relationships/hyperlink" Target="http://www.kasulaser.com" TargetMode="External"/><Relationship Id="rId2" Type="http://schemas.openxmlformats.org/officeDocument/2006/relationships/image" Target="../media/image23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3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../media/image9.jpeg"/><Relationship Id="rId4" Type="http://schemas.openxmlformats.org/officeDocument/2006/relationships/tags" Target="../tags/tag77.xml"/><Relationship Id="rId3" Type="http://schemas.openxmlformats.org/officeDocument/2006/relationships/image" Target="../media/image8.jpeg"/><Relationship Id="rId2" Type="http://schemas.openxmlformats.org/officeDocument/2006/relationships/tags" Target="../tags/tag7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image" Target="../media/image11.jpeg"/><Relationship Id="rId5" Type="http://schemas.openxmlformats.org/officeDocument/2006/relationships/tags" Target="../tags/tag82.xml"/><Relationship Id="rId4" Type="http://schemas.openxmlformats.org/officeDocument/2006/relationships/image" Target="../media/image10.jpe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1.xml"/><Relationship Id="rId8" Type="http://schemas.openxmlformats.org/officeDocument/2006/relationships/tags" Target="../tags/tag90.xml"/><Relationship Id="rId7" Type="http://schemas.openxmlformats.org/officeDocument/2006/relationships/image" Target="../media/image12.jpe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95.xml"/><Relationship Id="rId6" Type="http://schemas.openxmlformats.org/officeDocument/2006/relationships/image" Target="../media/image13.jpeg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image" Target="../media/image15.jpeg"/><Relationship Id="rId5" Type="http://schemas.openxmlformats.org/officeDocument/2006/relationships/tags" Target="../tags/tag98.xml"/><Relationship Id="rId4" Type="http://schemas.openxmlformats.org/officeDocument/2006/relationships/image" Target="../media/image14.jpe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6.png"/><Relationship Id="rId34" Type="http://schemas.openxmlformats.org/officeDocument/2006/relationships/notesSlide" Target="../notesSlides/notesSlide8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tags" Target="../tags/tag104.xml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3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17.jpeg"/><Relationship Id="rId2" Type="http://schemas.openxmlformats.org/officeDocument/2006/relationships/tags" Target="../tags/tag13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86560" y="2035175"/>
            <a:ext cx="8888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60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KASU LASER PRODUCT 2023</a:t>
            </a:r>
            <a:endParaRPr lang="en-US" altLang="zh-CN" sz="6000">
              <a:solidFill>
                <a:schemeClr val="bg1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pic>
        <p:nvPicPr>
          <p:cNvPr id="2" name="图片 1" descr="英文logo（绿、无背景）-截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" y="175895"/>
            <a:ext cx="2012950" cy="838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680" y="5173345"/>
            <a:ext cx="1173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 - </a:t>
            </a:r>
            <a:r>
              <a:rPr lang="en-US" altLang="zh-CN" b="1">
                <a:solidFill>
                  <a:schemeClr val="bg1"/>
                </a:solidFill>
              </a:rPr>
              <a:t>CO2 LASER CUTTING MACHINE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CO2 LASER ENGRAVING MACHINE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­ 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­ </a:t>
            </a:r>
            <a:r>
              <a:rPr lang="en-US" altLang="zh-CN" b="1">
                <a:solidFill>
                  <a:schemeClr val="bg1"/>
                </a:solidFill>
              </a:rPr>
              <a:t>FIBER LASER MACHINE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­ 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2080" y="5986780"/>
            <a:ext cx="4307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u="sng">
                <a:solidFill>
                  <a:srgbClr val="22C50C"/>
                </a:solidFill>
                <a:latin typeface="Calibri" panose="020F0502020204030204" charset="0"/>
                <a:cs typeface="Calibri" panose="020F0502020204030204" charset="0"/>
              </a:rPr>
              <a:t>WWW.KASULASER.COM</a:t>
            </a:r>
            <a:endParaRPr lang="en-US" altLang="zh-CN" sz="2800" b="1" u="sng">
              <a:solidFill>
                <a:srgbClr val="22C50C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6" name="矩形 5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1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u="sng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  <a:sym typeface="+mn-ea"/>
                </a:rPr>
                <a:t>APPLICATION</a:t>
              </a:r>
              <a:r>
                <a:rPr lang="en-US" altLang="zh-CN" sz="4000" u="sng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&gt;&gt;&gt; 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2458085" y="1480185"/>
            <a:ext cx="7275830" cy="4366260"/>
            <a:chOff x="2966" y="2721"/>
            <a:chExt cx="11458" cy="6876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966" y="2721"/>
              <a:ext cx="11458" cy="6877"/>
            </a:xfrm>
            <a:prstGeom prst="rect">
              <a:avLst/>
            </a:prstGeom>
          </p:spPr>
        </p:pic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3332" y="8660"/>
              <a:ext cx="4395" cy="41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p>
              <a:pPr indent="0" algn="ctr">
                <a:lnSpc>
                  <a:spcPct val="150000"/>
                </a:lnSpc>
              </a:pPr>
              <a:r>
                <a:rPr sz="1200" b="1">
                  <a:solidFill>
                    <a:srgbClr val="4D4948"/>
                  </a:solidFill>
                  <a:latin typeface="微软雅黑" panose="020B0503020204020204" charset="-122"/>
                  <a:ea typeface="微软雅黑" panose="020B0503020204020204" charset="-122"/>
                </a:rPr>
                <a:t>VR Eye Mask</a:t>
              </a:r>
              <a:endParaRPr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9033" y="8660"/>
              <a:ext cx="4395" cy="41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p>
              <a:pPr indent="0" algn="ctr">
                <a:lnSpc>
                  <a:spcPct val="150000"/>
                </a:lnSpc>
              </a:pPr>
              <a:r>
                <a:rPr lang="en-US" sz="1200" b="1">
                  <a:solidFill>
                    <a:srgbClr val="4D4948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r>
                <a:rPr sz="1200" b="1">
                  <a:solidFill>
                    <a:srgbClr val="4D4948"/>
                  </a:solidFill>
                  <a:latin typeface="微软雅黑" panose="020B0503020204020204" charset="-122"/>
                  <a:ea typeface="微软雅黑" panose="020B0503020204020204" charset="-122"/>
                </a:rPr>
                <a:t>ar </a:t>
              </a:r>
              <a:r>
                <a:rPr lang="en-US" sz="1200" b="1">
                  <a:solidFill>
                    <a:srgbClr val="4D4948"/>
                  </a:solidFill>
                  <a:latin typeface="微软雅黑" panose="020B0503020204020204" charset="-122"/>
                  <a:ea typeface="微软雅黑" panose="020B0503020204020204" charset="-122"/>
                </a:rPr>
                <a:t>R</a:t>
              </a:r>
              <a:r>
                <a:rPr sz="1200" b="1">
                  <a:solidFill>
                    <a:srgbClr val="4D4948"/>
                  </a:solidFill>
                  <a:latin typeface="微软雅黑" panose="020B0503020204020204" charset="-122"/>
                  <a:ea typeface="微软雅黑" panose="020B0503020204020204" charset="-122"/>
                </a:rPr>
                <a:t>earview </a:t>
              </a:r>
              <a:r>
                <a:rPr lang="en-US" sz="1200" b="1">
                  <a:solidFill>
                    <a:srgbClr val="4D4948"/>
                  </a:solidFill>
                  <a:latin typeface="微软雅黑" panose="020B0503020204020204" charset="-122"/>
                  <a:ea typeface="微软雅黑" panose="020B0503020204020204" charset="-122"/>
                </a:rPr>
                <a:t>M</a:t>
              </a:r>
              <a:r>
                <a:rPr sz="1200" b="1">
                  <a:solidFill>
                    <a:srgbClr val="4D4948"/>
                  </a:solidFill>
                  <a:latin typeface="微软雅黑" panose="020B0503020204020204" charset="-122"/>
                  <a:ea typeface="微软雅黑" panose="020B0503020204020204" charset="-122"/>
                </a:rPr>
                <a:t>irror</a:t>
              </a:r>
              <a:endParaRPr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6" name="矩形 5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u="sng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QUALITY CONTROL 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&gt;&gt;&gt; 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pic>
        <p:nvPicPr>
          <p:cNvPr id="2" name="图片 1" descr="激光管组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265" y="1068070"/>
            <a:ext cx="5475605" cy="5475605"/>
          </a:xfrm>
          <a:prstGeom prst="rect">
            <a:avLst/>
          </a:prstGeom>
        </p:spPr>
      </p:pic>
      <p:pic>
        <p:nvPicPr>
          <p:cNvPr id="10" name="图片 9" descr="咔咻生产可视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" y="1068070"/>
            <a:ext cx="5475605" cy="5475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6" name="矩形 5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u="sng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ABOUT KASU LASER 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&gt;&gt;&gt; 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pic>
        <p:nvPicPr>
          <p:cNvPr id="2" name="图片 1" descr="微信图片_20190311123453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" y="1062355"/>
            <a:ext cx="11228070" cy="5418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6" name="矩形 5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u="sng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ABOUT KASU LASER 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&gt;&gt;&gt; 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pic>
        <p:nvPicPr>
          <p:cNvPr id="8" name="图片 7" descr="Qualification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1380490"/>
            <a:ext cx="11330305" cy="49510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6" name="矩形 5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u="sng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CONTACT US NOW 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&gt;&gt;&gt; 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35" y="1180465"/>
            <a:ext cx="12176125" cy="5129530"/>
          </a:xfrm>
          <a:prstGeom prst="rect">
            <a:avLst/>
          </a:prstGeom>
          <a:solidFill>
            <a:srgbClr val="22C50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1711960"/>
            <a:ext cx="12176125" cy="4084320"/>
          </a:xfrm>
          <a:prstGeom prst="rect">
            <a:avLst/>
          </a:prstGeom>
          <a:solidFill>
            <a:schemeClr val="bg2">
              <a:lumMod val="1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4225" y="1990090"/>
            <a:ext cx="11479530" cy="3334385"/>
            <a:chOff x="1902" y="3456"/>
            <a:chExt cx="18078" cy="5251"/>
          </a:xfrm>
        </p:grpSpPr>
        <p:sp>
          <p:nvSpPr>
            <p:cNvPr id="12" name="文本框 11"/>
            <p:cNvSpPr txBox="1"/>
            <p:nvPr/>
          </p:nvSpPr>
          <p:spPr>
            <a:xfrm>
              <a:off x="5823" y="3456"/>
              <a:ext cx="14157" cy="188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l"/>
              <a:r>
                <a:rPr lang="en-US" altLang="zh-CN" sz="72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SHANGHAI KASU LASER</a:t>
              </a:r>
              <a:endParaRPr lang="en-US" altLang="zh-CN" sz="72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5610" y="3752"/>
              <a:ext cx="17" cy="3318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6010" y="5102"/>
              <a:ext cx="12626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charset="0"/>
                  <a:cs typeface="Impact" panose="020B0806030902050204" charset="0"/>
                  <a:sym typeface="+mn-ea"/>
                </a:rPr>
                <a:t> · Co2 Laser Cutting Machine · Laser Engraving Machine· </a:t>
              </a:r>
              <a:endParaRPr lang="en-US" altLang="zh-CN"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cs typeface="Impact" panose="020B0806030902050204" charset="0"/>
                <a:sym typeface="+mn-ea"/>
              </a:endParaRPr>
            </a:p>
            <a:p>
              <a:pPr algn="ctr"/>
              <a:r>
                <a:rPr lang="en-US" altLang="zh-CN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charset="0"/>
                  <a:cs typeface="Impact" panose="020B0806030902050204" charset="0"/>
                  <a:sym typeface="+mn-ea"/>
                </a:rPr>
                <a:t> · Fiber Laser Marking Machine · </a:t>
              </a:r>
              <a:endParaRPr lang="en-US" altLang="zh-CN"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cs typeface="Impact" panose="020B0806030902050204" charset="0"/>
                <a:sym typeface="+mn-ea"/>
              </a:endParaRPr>
            </a:p>
          </p:txBody>
        </p:sp>
        <p:pic>
          <p:nvPicPr>
            <p:cNvPr id="15" name="图片 14" descr="mmqrcode15479141654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2" y="3738"/>
              <a:ext cx="3352" cy="3352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877" y="6209"/>
              <a:ext cx="6867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200" b="1" u="sng">
                  <a:solidFill>
                    <a:srgbClr val="22C50C"/>
                  </a:solidFill>
                  <a:cs typeface="+mn-lt"/>
                  <a:sym typeface="+mn-ea"/>
                  <a:hlinkClick r:id="rId3"/>
                </a:rPr>
                <a:t>http://www.kasulaser.com</a:t>
              </a:r>
              <a:endParaRPr lang="en-US" altLang="zh-CN" sz="2200" b="1" u="sng">
                <a:solidFill>
                  <a:srgbClr val="22C50C"/>
                </a:solidFill>
                <a:cs typeface="+mn-lt"/>
                <a:sym typeface="+mn-ea"/>
                <a:hlinkClick r:id="rId3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903" y="7615"/>
              <a:ext cx="3724" cy="1092"/>
            </a:xfrm>
            <a:prstGeom prst="roundRect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 i="1">
                  <a:latin typeface="Microsoft PhagsPa" panose="020B0502040204020203" charset="0"/>
                  <a:cs typeface="Microsoft PhagsPa" panose="020B0502040204020203" charset="0"/>
                </a:rPr>
                <a:t>Christina Lu</a:t>
              </a:r>
              <a:endParaRPr lang="en-US" altLang="zh-CN" sz="2800" i="1">
                <a:latin typeface="Microsoft PhagsPa" panose="020B0502040204020203" charset="0"/>
                <a:cs typeface="Microsoft PhagsPa" panose="020B0502040204020203" charset="0"/>
              </a:endParaRPr>
            </a:p>
          </p:txBody>
        </p:sp>
        <p:sp>
          <p:nvSpPr>
            <p:cNvPr id="18" name="剪去单角的矩形 17"/>
            <p:cNvSpPr/>
            <p:nvPr/>
          </p:nvSpPr>
          <p:spPr>
            <a:xfrm>
              <a:off x="5628" y="7615"/>
              <a:ext cx="13130" cy="1092"/>
            </a:xfrm>
            <a:prstGeom prst="snip1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 sz="2000" i="1">
                  <a:latin typeface="Microsoft PhagsPa" panose="020B0502040204020203" charset="0"/>
                  <a:cs typeface="Microsoft PhagsPa" panose="020B0502040204020203" charset="0"/>
                </a:rPr>
                <a:t>Wechat &amp; Whatsapp &amp; Cellphone: 0086-186-0171-8317                               Email: christina.lu@kasulaser.com</a:t>
              </a:r>
              <a:endParaRPr lang="en-US" altLang="zh-CN" sz="2000" i="1">
                <a:latin typeface="Microsoft PhagsPa" panose="020B0502040204020203" charset="0"/>
                <a:cs typeface="Microsoft PhagsPa" panose="020B0502040204020203" charset="0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36945" y="868680"/>
            <a:ext cx="5420995" cy="1619250"/>
            <a:chOff x="9506" y="1426"/>
            <a:chExt cx="8537" cy="2550"/>
          </a:xfrm>
        </p:grpSpPr>
        <p:sp>
          <p:nvSpPr>
            <p:cNvPr id="2" name="矩形 1"/>
            <p:cNvSpPr/>
            <p:nvPr/>
          </p:nvSpPr>
          <p:spPr>
            <a:xfrm>
              <a:off x="9506" y="2077"/>
              <a:ext cx="8537" cy="1899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KASU </a:t>
              </a:r>
              <a:r>
                <a:rPr lang="zh-CN" altLang="en-US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3D 5-</a:t>
              </a:r>
              <a:r>
                <a:rPr lang="en-US" altLang="zh-CN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A</a:t>
              </a:r>
              <a:r>
                <a:rPr lang="zh-CN" altLang="en-US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xis </a:t>
              </a:r>
              <a:r>
                <a:rPr lang="en-US" altLang="zh-CN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L</a:t>
              </a:r>
              <a:r>
                <a:rPr lang="zh-CN" altLang="en-US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aser </a:t>
              </a:r>
              <a:r>
                <a:rPr lang="en-US" altLang="zh-CN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C</a:t>
              </a:r>
              <a:r>
                <a:rPr lang="zh-CN" altLang="en-US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utting </a:t>
              </a:r>
              <a:r>
                <a:rPr lang="en-US" altLang="zh-CN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M</a:t>
              </a:r>
              <a:r>
                <a:rPr lang="zh-CN" altLang="en-US" sz="3600" b="1">
                  <a:solidFill>
                    <a:srgbClr val="22C50C"/>
                  </a:solidFill>
                  <a:latin typeface="Impact" panose="020B0806030902050204" charset="0"/>
                  <a:cs typeface="Impact" panose="020B0806030902050204" charset="0"/>
                </a:rPr>
                <a:t>achine</a:t>
              </a:r>
              <a:endParaRPr lang="zh-CN" altLang="en-US" sz="3600" b="1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806" y="1426"/>
              <a:ext cx="4733" cy="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p>
              <a:pPr algn="l"/>
              <a:endParaRPr lang="en-US" altLang="zh-CN" sz="3200" b="1">
                <a:solidFill>
                  <a:schemeClr val="bg1"/>
                </a:solidFill>
                <a:latin typeface="Microsoft PhagsPa" panose="020B0502040204020203" charset="0"/>
                <a:cs typeface="Microsoft PhagsPa" panose="020B0502040204020203" charset="0"/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49925" y="2774950"/>
            <a:ext cx="6003290" cy="3784600"/>
          </a:xfrm>
          <a:prstGeom prst="rect">
            <a:avLst/>
          </a:prstGeom>
          <a:solidFill>
            <a:srgbClr val="22C50C">
              <a:alpha val="26000"/>
            </a:srgbClr>
          </a:solidFill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3D 5-</a:t>
            </a:r>
            <a:r>
              <a:rPr lang="en-US" altLang="zh-CN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xis </a:t>
            </a:r>
            <a:r>
              <a:rPr lang="en-US" altLang="zh-CN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zh-CN" altLang="en-US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aser </a:t>
            </a:r>
            <a:r>
              <a:rPr lang="en-US" altLang="zh-CN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utting </a:t>
            </a:r>
            <a:r>
              <a:rPr lang="en-US" altLang="zh-CN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</a:t>
            </a:r>
            <a:r>
              <a:rPr lang="zh-CN" altLang="en-US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achine is a laser cutting machine designed by KASU for 3D laser cutting processing.</a:t>
            </a:r>
            <a:endParaRPr lang="zh-CN" altLang="en-US" sz="1600" b="1" spc="5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product has manual teaching and offline programming to optimize the cutting path and improve the cutting performance (always maintain a stable focal length and normal direction for cutting).</a:t>
            </a:r>
            <a:endParaRPr lang="zh-CN" altLang="en-US" sz="1600" b="1" spc="5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spc="5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It is an ideal 3D laser cutting machine for complex multi-face and curved surface products.</a:t>
            </a:r>
            <a:endParaRPr lang="zh-CN" altLang="en-US" sz="1600" b="1" spc="5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3" name="矩形 2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Microsoft PhagsPa" panose="020B0502040204020203" charset="0"/>
                  <a:cs typeface="Microsoft PhagsPa" panose="020B0502040204020203" charset="0"/>
                  <a:sym typeface="+mn-ea"/>
                </a:rPr>
                <a:t>KEY FEATURES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&gt;&gt;&gt;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pic>
        <p:nvPicPr>
          <p:cNvPr id="23" name="图片 22" descr="C:\Users\lucia\Desktop\三维五轴\三维五轴激光切割机\三维五轴激光切割机\有logo\1.png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117" b="16203"/>
          <a:stretch>
            <a:fillRect/>
          </a:stretch>
        </p:blipFill>
        <p:spPr>
          <a:xfrm>
            <a:off x="781050" y="1176020"/>
            <a:ext cx="4570730" cy="4713605"/>
          </a:xfrm>
          <a:prstGeom prst="rect">
            <a:avLst/>
          </a:prstGeom>
          <a:noFill/>
          <a:ln w="28575" cmpd="sng">
            <a:noFill/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矩形 26"/>
          <p:cNvSpPr/>
          <p:nvPr/>
        </p:nvSpPr>
        <p:spPr>
          <a:xfrm>
            <a:off x="487680" y="1151890"/>
            <a:ext cx="11080115" cy="5328920"/>
          </a:xfrm>
          <a:prstGeom prst="rect">
            <a:avLst/>
          </a:prstGeom>
          <a:solidFill>
            <a:schemeClr val="accent3">
              <a:alpha val="7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6" name="矩形 5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1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Impact" panose="020B0806030902050204" charset="0"/>
                  <a:sym typeface="+mn-ea"/>
                </a:rPr>
                <a:t>ABOUT THE PRODUCT</a:t>
              </a:r>
              <a:r>
                <a:rPr lang="en-US" altLang="zh-CN" sz="4000" u="sng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&gt;&gt;&gt; 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4321" y="1570990"/>
            <a:ext cx="3858768" cy="23378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12254" y="3733038"/>
            <a:ext cx="3611880" cy="2334768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5753735" y="1570990"/>
            <a:ext cx="4749165" cy="169227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285750" indent="-285750">
              <a:spcAft>
                <a:spcPts val="770"/>
              </a:spcAft>
              <a:buFont typeface="Arial" panose="020B0604020202020204" pitchFamily="34" charset="0"/>
              <a:buChar char="•"/>
            </a:pPr>
            <a:r>
              <a:rPr b="1">
                <a:solidFill>
                  <a:srgbClr val="4D4948"/>
                </a:solidFill>
                <a:ea typeface="+mn-lt"/>
                <a:cs typeface="+mn-lt"/>
              </a:rPr>
              <a:t>Standard equipment with a 21-inch display</a:t>
            </a:r>
            <a:endParaRPr b="1">
              <a:solidFill>
                <a:srgbClr val="4D4948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770"/>
              </a:spcAft>
              <a:buFont typeface="Arial" panose="020B0604020202020204" pitchFamily="34" charset="0"/>
              <a:buChar char="•"/>
            </a:pPr>
            <a:r>
              <a:rPr b="1">
                <a:solidFill>
                  <a:srgbClr val="4D4948"/>
                </a:solidFill>
                <a:ea typeface="+mn-lt"/>
                <a:cs typeface="+mn-lt"/>
              </a:rPr>
              <a:t>wireless keyboard and mouse</a:t>
            </a:r>
            <a:endParaRPr b="1">
              <a:solidFill>
                <a:srgbClr val="4D4948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770"/>
              </a:spcAft>
              <a:buFont typeface="Arial" panose="020B0604020202020204" pitchFamily="34" charset="0"/>
              <a:buChar char="•"/>
            </a:pPr>
            <a:r>
              <a:rPr b="1">
                <a:solidFill>
                  <a:srgbClr val="4D4948"/>
                </a:solidFill>
                <a:ea typeface="+mn-lt"/>
                <a:cs typeface="+mn-lt"/>
              </a:rPr>
              <a:t>Equipped with specialized 5-axis linkage controller </a:t>
            </a:r>
            <a:endParaRPr b="1">
              <a:solidFill>
                <a:srgbClr val="4D4948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770"/>
              </a:spcAft>
              <a:buFont typeface="Arial" panose="020B0604020202020204" pitchFamily="34" charset="0"/>
              <a:buChar char="•"/>
            </a:pPr>
            <a:r>
              <a:rPr b="1">
                <a:solidFill>
                  <a:srgbClr val="4D4948"/>
                </a:solidFill>
                <a:ea typeface="+mn-lt"/>
                <a:cs typeface="+mn-lt"/>
              </a:rPr>
              <a:t>optional offline programming software.</a:t>
            </a:r>
            <a:endParaRPr b="1">
              <a:solidFill>
                <a:srgbClr val="4D4948"/>
              </a:solidFill>
              <a:ea typeface="+mn-lt"/>
              <a:cs typeface="+mn-lt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3" name="矩形 2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Impact" panose="020B0806030902050204" charset="0"/>
                  <a:sym typeface="+mn-ea"/>
                </a:rPr>
                <a:t>ABOUT THE PRODUCT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&gt;&gt;&gt;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92810" y="1249680"/>
            <a:ext cx="10346055" cy="15589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indent="0">
              <a:lnSpc>
                <a:spcPct val="170000"/>
              </a:lnSpc>
            </a:pPr>
            <a:r>
              <a:rPr 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working parts are modularized so that the user can choose the appropriate working table according to the application, and currently there are three main configurations: fixed working parts/single-station rotary working parts/double-station rotary working parts.</a:t>
            </a:r>
            <a:endParaRPr 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9465" y="3361055"/>
            <a:ext cx="2601595" cy="20650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61105" y="3364865"/>
            <a:ext cx="2282190" cy="2061210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6403340" y="3629660"/>
            <a:ext cx="2146300" cy="469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0" algn="l"/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Fixed </a:t>
            </a:r>
            <a:r>
              <a:rPr lang="en-US" alt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orking </a:t>
            </a:r>
            <a:r>
              <a:rPr lang="en-US" alt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arts</a:t>
            </a:r>
            <a:endParaRPr lang="zh-TW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6355080" y="4312920"/>
            <a:ext cx="4516755" cy="11131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0" tIns="0" rIns="0" bIns="0">
            <a:noAutofit/>
          </a:bodyPr>
          <a:p>
            <a:pPr indent="0">
              <a:lnSpc>
                <a:spcPct val="150000"/>
              </a:lnSpc>
              <a:spcBef>
                <a:spcPts val="1190"/>
              </a:spcBef>
            </a:pPr>
            <a:r>
              <a:rPr lang="zh-TW" sz="1400" b="1">
                <a:solidFill>
                  <a:schemeClr val="bg1"/>
                </a:solidFill>
              </a:rPr>
              <a:t>The product is large and needs to be cut on multiple sides, or the cutting path is curved. The product is cut by fixture fixation and 5-axis linkage.</a:t>
            </a:r>
            <a:endParaRPr lang="zh-TW" sz="1400" b="1">
              <a:solidFill>
                <a:schemeClr val="bg1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3" name="矩形 2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Impact" panose="020B0806030902050204" charset="0"/>
                  <a:sym typeface="+mn-ea"/>
                </a:rPr>
                <a:t>ABOUT THE PRODUCT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&gt;&gt;&gt;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英文logo（白）"/>
            <p:cNvPicPr>
              <a:picLocks noChangeAspect="1"/>
            </p:cNvPicPr>
            <p:nvPr/>
          </p:nvPicPr>
          <p:blipFill>
            <a:blip r:embed="rId2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892810" y="1249680"/>
            <a:ext cx="10346055" cy="10947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indent="0">
              <a:lnSpc>
                <a:spcPct val="170000"/>
              </a:lnSpc>
            </a:pPr>
            <a:r>
              <a:rPr lang="zh-TW" sz="1600">
                <a:solidFill>
                  <a:schemeClr val="bg1"/>
                </a:solidFill>
                <a:sym typeface="+mn-ea"/>
              </a:rPr>
              <a:t>The working parts are modularized so that the user can choose the appropriate working table according to the application, and currently there are three main configurations: fixed working parts/single-station rotary working parts/double-station rotary working parts.</a:t>
            </a:r>
            <a:endParaRPr lang="zh-TW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6096000" y="3572510"/>
            <a:ext cx="4705350" cy="469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indent="0" algn="l"/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Single-station </a:t>
            </a:r>
            <a:r>
              <a:rPr lang="en-US" alt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otary </a:t>
            </a:r>
            <a:r>
              <a:rPr lang="en-US" alt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orking </a:t>
            </a:r>
            <a:r>
              <a:rPr lang="en-US" alt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arts</a:t>
            </a:r>
            <a:endParaRPr lang="zh-TW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6068060" y="4134485"/>
            <a:ext cx="4733290" cy="14935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0" tIns="0" rIns="0" bIns="0">
            <a:noAutofit/>
          </a:bodyPr>
          <a:p>
            <a:pPr indent="0">
              <a:lnSpc>
                <a:spcPct val="150000"/>
              </a:lnSpc>
              <a:spcBef>
                <a:spcPts val="1190"/>
              </a:spcBef>
            </a:pPr>
            <a:r>
              <a:rPr lang="zh-TW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Small product size and curved cutting path</a:t>
            </a:r>
            <a:endParaRPr lang="zh-TW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spcBef>
                <a:spcPts val="1190"/>
              </a:spcBef>
            </a:pPr>
            <a:r>
              <a:rPr lang="zh-TW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Cutting is done in a 5-axis system with 4 upper and 1 lower axes, and the C-axis is placed on the lower table.。</a:t>
            </a:r>
            <a:endParaRPr lang="zh-TW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74445" y="2931160"/>
            <a:ext cx="3649345" cy="2790825"/>
          </a:xfrm>
          <a:prstGeom prst="rect">
            <a:avLst/>
          </a:prstGeom>
        </p:spPr>
      </p:pic>
    </p:spTree>
    <p:custDataLst>
      <p:tags r:id="rId8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3" name="矩形 2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Impact" panose="020B0806030902050204" charset="0"/>
                  <a:sym typeface="+mn-ea"/>
                </a:rPr>
                <a:t>ABOUT THE PRODUCT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&gt;&gt;&gt;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92810" y="1249680"/>
            <a:ext cx="10346055" cy="10947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l">
              <a:lnSpc>
                <a:spcPct val="170000"/>
              </a:lnSpc>
              <a:buClrTx/>
              <a:buSzTx/>
              <a:buFontTx/>
            </a:pPr>
            <a:r>
              <a:rPr lang="zh-TW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working parts are modularized so that the user can choose the appropriate working table according to the application, and currently there are three main configurations: fixed working parts/single-station rotary working parts/double-station rotary working parts.</a:t>
            </a:r>
            <a:endParaRPr lang="zh-TW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5559425" y="3194050"/>
            <a:ext cx="4233545" cy="469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algn="l">
              <a:buClrTx/>
              <a:buSzTx/>
              <a:buFontTx/>
            </a:pPr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Dual-station </a:t>
            </a:r>
            <a:r>
              <a:rPr lang="en-US" alt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</a:t>
            </a:r>
            <a:r>
              <a:rPr lang="zh-TW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otary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orking </a:t>
            </a:r>
            <a:r>
              <a:rPr 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arts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5559425" y="3759200"/>
            <a:ext cx="4943475" cy="19494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0" tIns="0" rIns="0" bIns="0">
            <a:noAutofit/>
          </a:bodyPr>
          <a:p>
            <a:pPr algn="l">
              <a:lnSpc>
                <a:spcPct val="170000"/>
              </a:lnSpc>
              <a:buClrTx/>
              <a:buSzTx/>
              <a:buFontTx/>
            </a:pPr>
            <a:r>
              <a:rPr lang="zh-TW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Large turntable with 2 small turntables, can be cut by 5-axis/4+1-axis linkage. Effective use of time for maximum efficiency.</a:t>
            </a:r>
            <a:endParaRPr lang="zh-TW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70000"/>
              </a:lnSpc>
              <a:buClrTx/>
              <a:buSzTx/>
              <a:buFontTx/>
            </a:pPr>
            <a:r>
              <a:rPr lang="zh-TW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Among them: the machining station can be fixed or rotary, depending on the characteristics of the product.</a:t>
            </a:r>
            <a:endParaRPr lang="zh-TW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96340" y="2816860"/>
            <a:ext cx="3736975" cy="28917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3" name="矩形 2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Impact" panose="020B0806030902050204" charset="0"/>
                  <a:sym typeface="+mn-ea"/>
                </a:rPr>
                <a:t>ABOUT THE PRODUCT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&gt;&gt;&gt;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>
            <p:custDataLst>
              <p:tags r:id="rId2"/>
            </p:custDataLst>
          </p:nvPr>
        </p:nvSpPr>
        <p:spPr>
          <a:xfrm>
            <a:off x="487680" y="1151890"/>
            <a:ext cx="11080115" cy="53289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93825" y="1240155"/>
            <a:ext cx="1810385" cy="2787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30260" y="2190115"/>
            <a:ext cx="2072640" cy="374078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5087620" y="3075305"/>
            <a:ext cx="3343275" cy="12928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TW" sz="14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The Z-axis is encapsulated and dust-proof to prevent dust from entering the BC-axis and affecting the quality of the light beam, which in turn improves the cutting effect of the product.</a:t>
            </a:r>
            <a:endParaRPr lang="zh-TW" sz="14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3204210" y="1563370"/>
            <a:ext cx="3878580" cy="132207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l">
              <a:lnSpc>
                <a:spcPct val="100000"/>
              </a:lnSpc>
            </a:pPr>
            <a:r>
              <a:rPr sz="1400" b="1">
                <a:solidFill>
                  <a:srgbClr val="595959"/>
                </a:solidFill>
              </a:rPr>
              <a:t>The B-axis cutting head part is designed with anti-collision. When the cutting head is subjected to certain lateral force, it will fall off. It avoids the equipment spindle from being stressed, which makes its precision deteriorate or crash.</a:t>
            </a:r>
            <a:endParaRPr sz="1400" b="1">
              <a:solidFill>
                <a:srgbClr val="595959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5087620" y="4692015"/>
            <a:ext cx="3268980" cy="70231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TW" sz="14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The c-axis can realize N*360°rotation, and the overall design is more simple and beautiful.</a:t>
            </a:r>
            <a:endParaRPr lang="zh-TW" sz="14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3" name="矩形 2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8" y="111"/>
              <a:ext cx="1292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 spc="-1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lt"/>
                  <a:sym typeface="+mn-ea"/>
                </a:rPr>
                <a:t>WORKING PARAMETE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 &gt;&gt;&gt;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>
            <p:custDataLst>
              <p:tags r:id="rId2"/>
            </p:custDataLst>
          </p:nvPr>
        </p:nvSpPr>
        <p:spPr>
          <a:xfrm>
            <a:off x="430530" y="1108710"/>
            <a:ext cx="11080115" cy="53289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标准机+单工位旋转台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0705" y="387350"/>
            <a:ext cx="4832985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527675" y="1647825"/>
            <a:ext cx="44348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Work parameters: KASU 3D 5-</a:t>
            </a:r>
            <a:r>
              <a:rPr lang="en-US" altLang="zh-CN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A</a:t>
            </a:r>
            <a:r>
              <a:rPr lang="zh-CN" altLang="en-US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xis </a:t>
            </a:r>
            <a:r>
              <a:rPr lang="en-US" altLang="zh-CN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L</a:t>
            </a:r>
            <a:r>
              <a:rPr lang="zh-CN" altLang="en-US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aser </a:t>
            </a:r>
            <a:r>
              <a:rPr lang="en-US" altLang="zh-CN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C</a:t>
            </a:r>
            <a:r>
              <a:rPr lang="zh-CN" altLang="en-US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utting </a:t>
            </a:r>
            <a:r>
              <a:rPr lang="en-US" altLang="zh-CN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M</a:t>
            </a:r>
            <a:r>
              <a:rPr lang="zh-CN" altLang="en-US" sz="2000" b="1" u="sng">
                <a:solidFill>
                  <a:srgbClr val="00B050"/>
                </a:solidFill>
                <a:latin typeface="HP Simplified Hans" panose="020B0500000000000000" charset="-122"/>
                <a:ea typeface="HP Simplified Hans" panose="020B0500000000000000" charset="-122"/>
              </a:rPr>
              <a:t>achine</a:t>
            </a:r>
            <a:endParaRPr lang="zh-CN" altLang="en-US" sz="2000" b="1" u="sng">
              <a:solidFill>
                <a:srgbClr val="00B050"/>
              </a:solidFill>
              <a:latin typeface="HP Simplified Hans" panose="020B0500000000000000" charset="-122"/>
              <a:ea typeface="HP Simplified Hans" panose="020B0500000000000000" charset="-122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7261225" y="2527935"/>
            <a:ext cx="1648968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A</a:t>
            </a:r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bout 750mm*600mm*200mm</a:t>
            </a:r>
            <a:endParaRPr lang="en-US"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7458075" y="2805303"/>
            <a:ext cx="1679448" cy="1644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80-300W </a:t>
            </a:r>
            <a:r>
              <a:rPr lang="zh-TW" sz="1000">
                <a:solidFill>
                  <a:srgbClr val="85AA3B"/>
                </a:solidFill>
                <a:latin typeface="微软雅黑" panose="020B0503020204020204" charset="-122"/>
                <a:ea typeface="微软雅黑" panose="020B0503020204020204" charset="-122"/>
              </a:rPr>
              <a:t>（RF laser as standard）</a:t>
            </a:r>
            <a:endParaRPr lang="zh-TW" sz="1000">
              <a:solidFill>
                <a:srgbClr val="85AA3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7261225" y="3042285"/>
            <a:ext cx="2628900" cy="1803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Servo motor + linear module + rotary table</a:t>
            </a:r>
            <a:endParaRPr lang="zh-TW" sz="10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7261225" y="3299968"/>
            <a:ext cx="432816" cy="14922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0.5m/s</a:t>
            </a:r>
            <a:endParaRPr lang="en-US"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7261225" y="3526790"/>
            <a:ext cx="2825750" cy="30861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Related to laser power, material material, </a:t>
            </a:r>
            <a:endParaRPr lang="zh-TW" sz="10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/>
            <a:r>
              <a:rPr 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thickness and cutting path, etc.</a:t>
            </a:r>
            <a:endParaRPr lang="zh-TW" sz="10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7261225" y="3922903"/>
            <a:ext cx="3075432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sz="1000">
                <a:solidFill>
                  <a:srgbClr val="4D4948"/>
                </a:solidFill>
                <a:latin typeface="微软雅黑" panose="020B0503020204020204" charset="-122"/>
              </a:rPr>
              <a:t>Manual teaching method or offline programming </a:t>
            </a:r>
            <a:endParaRPr sz="1000">
              <a:solidFill>
                <a:srgbClr val="4D4948"/>
              </a:solidFill>
              <a:latin typeface="微软雅黑" panose="020B0503020204020204" charset="-122"/>
            </a:endParaRPr>
          </a:p>
          <a:p>
            <a:pPr indent="0" algn="l"/>
            <a:r>
              <a:rPr sz="1000">
                <a:solidFill>
                  <a:srgbClr val="4D4948"/>
                </a:solidFill>
                <a:latin typeface="微软雅黑" panose="020B0503020204020204" charset="-122"/>
              </a:rPr>
              <a:t>method (3D drawing import + 3-point positioning)</a:t>
            </a:r>
            <a:endParaRPr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12"/>
            </p:custDataLst>
          </p:nvPr>
        </p:nvSpPr>
        <p:spPr>
          <a:xfrm>
            <a:off x="7261225" y="4317238"/>
            <a:ext cx="600456" cy="13398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±0.05mm</a:t>
            </a:r>
            <a:endParaRPr lang="en-US"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7276465" y="4527423"/>
            <a:ext cx="289560" cy="15811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water cooling</a:t>
            </a:r>
            <a:endParaRPr lang="zh-TW" sz="10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14"/>
            </p:custDataLst>
          </p:nvPr>
        </p:nvSpPr>
        <p:spPr>
          <a:xfrm>
            <a:off x="7261225" y="4791075"/>
            <a:ext cx="2247265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sz="1000">
                <a:solidFill>
                  <a:srgbClr val="4D4948"/>
                </a:solidFill>
                <a:latin typeface="微软雅黑" panose="020B0503020204020204" charset="-122"/>
              </a:rPr>
              <a:t>Temperature 5-40°C: Humidity: 5%-80%, non-condensing</a:t>
            </a:r>
            <a:endParaRPr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30" name="矩形 29"/>
          <p:cNvSpPr/>
          <p:nvPr>
            <p:custDataLst>
              <p:tags r:id="rId15"/>
            </p:custDataLst>
          </p:nvPr>
        </p:nvSpPr>
        <p:spPr>
          <a:xfrm>
            <a:off x="7261225" y="5060188"/>
            <a:ext cx="1502664" cy="1644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ABOUT 6.5KW </a:t>
            </a:r>
            <a:r>
              <a:rPr 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sz="1000">
                <a:solidFill>
                  <a:srgbClr val="4D4948"/>
                </a:solidFill>
                <a:latin typeface="微软雅黑" panose="020B0503020204020204" charset="-122"/>
              </a:rPr>
              <a:t>based on 80W laser tube</a:t>
            </a:r>
            <a:r>
              <a:rPr 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TW" sz="10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16"/>
            </p:custDataLst>
          </p:nvPr>
        </p:nvSpPr>
        <p:spPr>
          <a:xfrm>
            <a:off x="7261225" y="5342128"/>
            <a:ext cx="697992" cy="14922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380V/50Hz</a:t>
            </a:r>
            <a:endParaRPr lang="en-US"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17"/>
            </p:custDataLst>
          </p:nvPr>
        </p:nvSpPr>
        <p:spPr>
          <a:xfrm>
            <a:off x="7261225" y="5608828"/>
            <a:ext cx="304800" cy="1549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alt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ABOUT </a:t>
            </a:r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1T</a:t>
            </a:r>
            <a:endParaRPr lang="en-US"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8"/>
            </p:custDataLst>
          </p:nvPr>
        </p:nvSpPr>
        <p:spPr>
          <a:xfrm>
            <a:off x="7261225" y="5881243"/>
            <a:ext cx="1740408" cy="13398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sz="1000">
                <a:solidFill>
                  <a:srgbClr val="4D4948"/>
                </a:solidFill>
                <a:latin typeface="微软雅黑" panose="020B0503020204020204" charset="-122"/>
              </a:rPr>
              <a:t>650mm*1650mm*2250mm</a:t>
            </a:r>
            <a:endParaRPr lang="en-US" sz="10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9"/>
            </p:custDataLst>
          </p:nvPr>
        </p:nvSpPr>
        <p:spPr>
          <a:xfrm>
            <a:off x="4866640" y="4524375"/>
            <a:ext cx="2095500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Laser Tube Cooling Methods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>
            <p:custDataLst>
              <p:tags r:id="rId20"/>
            </p:custDataLst>
          </p:nvPr>
        </p:nvSpPr>
        <p:spPr>
          <a:xfrm>
            <a:off x="5358130" y="4783455"/>
            <a:ext cx="1632585" cy="1644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orking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nvironment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>
            <p:custDataLst>
              <p:tags r:id="rId21"/>
            </p:custDataLst>
          </p:nvPr>
        </p:nvSpPr>
        <p:spPr>
          <a:xfrm>
            <a:off x="5681980" y="5045710"/>
            <a:ext cx="1257300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Equipment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ower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22"/>
            </p:custDataLst>
          </p:nvPr>
        </p:nvSpPr>
        <p:spPr>
          <a:xfrm>
            <a:off x="5452110" y="5323205"/>
            <a:ext cx="1510030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Power Requirements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23"/>
            </p:custDataLst>
          </p:nvPr>
        </p:nvSpPr>
        <p:spPr>
          <a:xfrm>
            <a:off x="5306695" y="5599430"/>
            <a:ext cx="1655445" cy="1644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Total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ass (mainframe)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>
            <p:custDataLst>
              <p:tags r:id="rId24"/>
            </p:custDataLst>
          </p:nvPr>
        </p:nvSpPr>
        <p:spPr>
          <a:xfrm>
            <a:off x="6088380" y="5878830"/>
            <a:ext cx="848360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Dimensions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>
            <p:custDataLst>
              <p:tags r:id="rId25"/>
            </p:custDataLst>
          </p:nvPr>
        </p:nvSpPr>
        <p:spPr>
          <a:xfrm>
            <a:off x="6170930" y="2525395"/>
            <a:ext cx="791210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sz="1200">
                <a:solidFill>
                  <a:srgbClr val="4D4948"/>
                </a:solidFill>
                <a:latin typeface="微软雅黑" panose="020B0503020204020204" charset="-122"/>
              </a:rPr>
              <a:t>XYZ Stroke</a:t>
            </a:r>
            <a:endParaRPr sz="1200">
              <a:solidFill>
                <a:srgbClr val="4D4948"/>
              </a:solidFill>
              <a:latin typeface="微软雅黑" panose="020B0503020204020204" charset="-122"/>
            </a:endParaRPr>
          </a:p>
        </p:txBody>
      </p:sp>
      <p:sp>
        <p:nvSpPr>
          <p:cNvPr id="46" name="矩形 45"/>
          <p:cNvSpPr/>
          <p:nvPr>
            <p:custDataLst>
              <p:tags r:id="rId26"/>
            </p:custDataLst>
          </p:nvPr>
        </p:nvSpPr>
        <p:spPr>
          <a:xfrm>
            <a:off x="6088380" y="2806065"/>
            <a:ext cx="873760" cy="1644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aser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ower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>
            <p:custDataLst>
              <p:tags r:id="rId27"/>
            </p:custDataLst>
          </p:nvPr>
        </p:nvSpPr>
        <p:spPr>
          <a:xfrm>
            <a:off x="5445760" y="3039745"/>
            <a:ext cx="1516380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ransmission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ystem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>
            <p:custDataLst>
              <p:tags r:id="rId28"/>
            </p:custDataLst>
          </p:nvPr>
        </p:nvSpPr>
        <p:spPr>
          <a:xfrm>
            <a:off x="5493385" y="3291205"/>
            <a:ext cx="1468755" cy="1644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Maximum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ir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peed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>
            <p:custDataLst>
              <p:tags r:id="rId29"/>
            </p:custDataLst>
          </p:nvPr>
        </p:nvSpPr>
        <p:spPr>
          <a:xfrm>
            <a:off x="5913120" y="3513455"/>
            <a:ext cx="1027430" cy="1612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Cutting </a:t>
            </a:r>
            <a:r>
              <a:rPr lang="en-US" alt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peed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>
            <p:custDataLst>
              <p:tags r:id="rId30"/>
            </p:custDataLst>
          </p:nvPr>
        </p:nvSpPr>
        <p:spPr>
          <a:xfrm>
            <a:off x="5891530" y="3924300"/>
            <a:ext cx="1049020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Cut Path Input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55"/>
          <p:cNvSpPr/>
          <p:nvPr>
            <p:custDataLst>
              <p:tags r:id="rId31"/>
            </p:custDataLst>
          </p:nvPr>
        </p:nvSpPr>
        <p:spPr>
          <a:xfrm>
            <a:off x="4890770" y="4286885"/>
            <a:ext cx="2071370" cy="1644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l"/>
            <a:r>
              <a:rPr lang="zh-TW" sz="1200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Repeat Positioning Accuracy</a:t>
            </a:r>
            <a:endParaRPr lang="zh-TW" sz="1200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" y="-635"/>
            <a:ext cx="12176125" cy="869315"/>
            <a:chOff x="-23" y="-1"/>
            <a:chExt cx="19199" cy="1369"/>
          </a:xfrm>
        </p:grpSpPr>
        <p:sp>
          <p:nvSpPr>
            <p:cNvPr id="3" name="矩形 2"/>
            <p:cNvSpPr/>
            <p:nvPr/>
          </p:nvSpPr>
          <p:spPr>
            <a:xfrm>
              <a:off x="-23" y="-1"/>
              <a:ext cx="19199" cy="136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8" y="111"/>
              <a:ext cx="1572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4000" b="1">
                  <a:solidFill>
                    <a:schemeClr val="bg1"/>
                  </a:solidFill>
                  <a:latin typeface="Calibri" panose="020F0502020204030204"/>
                  <a:sym typeface="+mn-ea"/>
                </a:rPr>
                <a:t>APPLICATION </a:t>
              </a:r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  <a:cs typeface="Impact" panose="020B0806030902050204" charset="0"/>
                </a:rPr>
                <a:t>&gt;&gt;&gt;</a:t>
              </a:r>
              <a:endParaRPr lang="en-US" altLang="zh-CN" sz="4000">
                <a:solidFill>
                  <a:srgbClr val="22C50C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6204" y="-1"/>
              <a:ext cx="2972" cy="1369"/>
            </a:xfrm>
            <a:prstGeom prst="parallelogram">
              <a:avLst/>
            </a:prstGeom>
            <a:solidFill>
              <a:srgbClr val="22C50C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英文logo（白）"/>
            <p:cNvPicPr>
              <a:picLocks noChangeAspect="1"/>
            </p:cNvPicPr>
            <p:nvPr/>
          </p:nvPicPr>
          <p:blipFill>
            <a:blip r:embed="rId1"/>
            <a:srcRect l="20507" t="35694" r="20356" b="43378"/>
            <a:stretch>
              <a:fillRect/>
            </a:stretch>
          </p:blipFill>
          <p:spPr>
            <a:xfrm>
              <a:off x="16537" y="230"/>
              <a:ext cx="2263" cy="90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9315" y="1353185"/>
            <a:ext cx="10429240" cy="441452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346200" y="5137785"/>
            <a:ext cx="2790825" cy="26352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>
              <a:lnSpc>
                <a:spcPct val="150000"/>
              </a:lnSpc>
            </a:pPr>
            <a:r>
              <a:rPr lang="zh-TW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Battery </a:t>
            </a:r>
            <a:r>
              <a:rPr lang="en-US" altLang="zh-TW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TW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over </a:t>
            </a:r>
            <a:r>
              <a:rPr lang="en-US" altLang="zh-TW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r>
              <a:rPr lang="zh-TW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ffect</a:t>
            </a:r>
            <a:endParaRPr lang="en-US" sz="1200" b="1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50000"/>
              </a:lnSpc>
            </a:pPr>
            <a:endParaRPr lang="en-US" altLang="zh-TW" sz="1200" b="1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4609465" y="5137785"/>
            <a:ext cx="2790825" cy="26352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>
              <a:lnSpc>
                <a:spcPct val="150000"/>
              </a:lnSpc>
            </a:pPr>
            <a:r>
              <a:rPr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Car </a:t>
            </a:r>
            <a:r>
              <a:rPr lang="en-US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oor </a:t>
            </a:r>
            <a:r>
              <a:rPr lang="en-US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anel </a:t>
            </a:r>
            <a:r>
              <a:rPr lang="en-US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r>
              <a:rPr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ffect</a:t>
            </a:r>
            <a:r>
              <a:rPr lang="en-US"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200" b="1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8005445" y="5092065"/>
            <a:ext cx="2790825" cy="26352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>
              <a:lnSpc>
                <a:spcPct val="150000"/>
              </a:lnSpc>
            </a:pPr>
            <a:r>
              <a:rPr sz="1200" b="1">
                <a:solidFill>
                  <a:srgbClr val="4D4948"/>
                </a:solidFill>
                <a:latin typeface="微软雅黑" panose="020B0503020204020204" charset="-122"/>
                <a:ea typeface="微软雅黑" panose="020B0503020204020204" charset="-122"/>
              </a:rPr>
              <a:t>Wheel Silencer</a:t>
            </a:r>
            <a:endParaRPr sz="1200" b="1">
              <a:solidFill>
                <a:srgbClr val="4D494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1334_5"/>
  <p:tag name="KSO_WM_TEMPLATE_CATEGORY" val="custom"/>
  <p:tag name="KSO_WM_TEMPLATE_INDEX" val="20181706"/>
  <p:tag name="KSO_WM_SLIDE_ID" val="custom20181706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UNIT_PLACING_PICTURE_USER_VIEWPORT" val="{&quot;height&quot;:10800,&quot;width&quot;:7611}"/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1334_5"/>
  <p:tag name="KSO_WM_TEMPLATE_CATEGORY" val="custom"/>
  <p:tag name="KSO_WM_TEMPLATE_INDEX" val="20181706"/>
  <p:tag name="KSO_WM_SLIDE_ID" val="custom20181706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1334_5"/>
  <p:tag name="KSO_WM_TEMPLATE_CATEGORY" val="custom"/>
  <p:tag name="KSO_WM_TEMPLATE_INDEX" val="20181706"/>
  <p:tag name="KSO_WM_SLIDE_ID" val="custom20181706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181706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181706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181706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181706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181706"/>
</p:tagLst>
</file>

<file path=ppt/tags/tag146.xml><?xml version="1.0" encoding="utf-8"?>
<p:tagLst xmlns:p="http://schemas.openxmlformats.org/presentationml/2006/main">
  <p:tag name="KSO_WM_DOC_GUID" val="{0be677fd-1261-41d7-b962-192231b7b76c}"/>
  <p:tag name="COMMONDATA" val="eyJoZGlkIjoiYTAyYmUyYmU5ZjJmOTBkZmUxMTNkZWMwOTY4NDEwYWEifQ=="/>
  <p:tag name="KSO_WPP_MARK_KEY" val="dee95f04-49ba-49d1-a832-3ffa51e663a3"/>
  <p:tag name="commondata" val="eyJoZGlkIjoiNWNkMWJkNWEyZjhmMDk2YjFjNzM1MDEyOTc0NzZlNzE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706"/>
</p:tagLst>
</file>

<file path=ppt/tags/tag6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706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22_1"/>
  <p:tag name="KSO_WM_TEMPLATE_CATEGORY" val="custom"/>
  <p:tag name="KSO_WM_TEMPLATE_INDEX" val="20181706"/>
  <p:tag name="KSO_WM_TEMPLATE_SUBCATEGORY" val="0"/>
  <p:tag name="KSO_WM_TEMPLATE_THUMBS_INDEX" val="1、4、5、6、11、12、18、24、30、34"/>
</p:tagLst>
</file>

<file path=ppt/tags/tag73.xml><?xml version="1.0" encoding="utf-8"?>
<p:tagLst xmlns:p="http://schemas.openxmlformats.org/presentationml/2006/main">
  <p:tag name="KSO_WM_TEMPLATE_THUMBS_INDEX" val="1、4、5、6、11、12、18、24、30、34"/>
  <p:tag name="KSO_WM_SLIDE_ID" val="custom20181706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1706"/>
  <p:tag name="KSO_WM_SLIDE_LAYOUT" val="a_b"/>
  <p:tag name="KSO_WM_SLIDE_LAYOUT_CNT" val="1_1"/>
  <p:tag name="KSO_WM_COMBINE_RELATE_SLIDE_ID" val="background20180922_1"/>
  <p:tag name="KSO_WM_SLIDE_MODEL_TYPE" val="cover"/>
</p:tagLst>
</file>

<file path=ppt/tags/tag74.xml><?xml version="1.0" encoding="utf-8"?>
<p:tagLst xmlns:p="http://schemas.openxmlformats.org/presentationml/2006/main">
  <p:tag name="KSO_WM_UNIT_PLACING_PICTURE_USER_VIEWPORT" val="{&quot;height&quot;:7423,&quot;width&quot;:7198}"/>
  <p:tag name="KSO_WM_BEAUTIFY_FLAG" val=""/>
</p:tagLst>
</file>

<file path=ppt/tags/tag75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1334_5"/>
  <p:tag name="KSO_WM_TEMPLATE_CATEGORY" val="custom"/>
  <p:tag name="KSO_WM_TEMPLATE_INDEX" val="20181706"/>
  <p:tag name="KSO_WM_SLIDE_ID" val="custom20181706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170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1334_5"/>
  <p:tag name="KSO_WM_TEMPLATE_CATEGORY" val="custom"/>
  <p:tag name="KSO_WM_TEMPLATE_INDEX" val="20181706"/>
  <p:tag name="KSO_WM_SLIDE_ID" val="custom20181706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1334_5"/>
  <p:tag name="KSO_WM_TEMPLATE_CATEGORY" val="custom"/>
  <p:tag name="KSO_WM_TEMPLATE_INDEX" val="20181706"/>
  <p:tag name="KSO_WM_SLIDE_ID" val="custom20181706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1334_5"/>
  <p:tag name="KSO_WM_TEMPLATE_CATEGORY" val="custom"/>
  <p:tag name="KSO_WM_TEMPLATE_INDEX" val="20181706"/>
  <p:tag name="KSO_WM_SLIDE_ID" val="custom20181706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3938</Words>
  <Application>WPS 演示</Application>
  <PresentationFormat>宽屏</PresentationFormat>
  <Paragraphs>148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Impact</vt:lpstr>
      <vt:lpstr>Calibri</vt:lpstr>
      <vt:lpstr>Microsoft PhagsPa</vt:lpstr>
      <vt:lpstr>HP Simplified Hans</vt:lpstr>
      <vt:lpstr>Calibri</vt:lpstr>
      <vt:lpstr>Arial Unicode MS</vt:lpstr>
      <vt:lpstr>黑体</vt:lpstr>
      <vt:lpstr>Microsoft JhengHei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A上海咔咻激光小燕</cp:lastModifiedBy>
  <cp:revision>52</cp:revision>
  <dcterms:created xsi:type="dcterms:W3CDTF">2019-03-28T09:07:00Z</dcterms:created>
  <dcterms:modified xsi:type="dcterms:W3CDTF">2023-11-24T03:11:05Z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8B9B5D9055FF4DCD82B90BA18DEF3CE3_13</vt:lpwstr>
  </property>
</Properties>
</file>